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87" r:id="rId4"/>
    <p:sldId id="289" r:id="rId5"/>
    <p:sldId id="286" r:id="rId6"/>
    <p:sldId id="288" r:id="rId7"/>
    <p:sldId id="291" r:id="rId8"/>
    <p:sldId id="257" r:id="rId9"/>
    <p:sldId id="258" r:id="rId10"/>
    <p:sldId id="260" r:id="rId11"/>
    <p:sldId id="266" r:id="rId12"/>
    <p:sldId id="267" r:id="rId13"/>
    <p:sldId id="268" r:id="rId14"/>
    <p:sldId id="270" r:id="rId15"/>
    <p:sldId id="271" r:id="rId16"/>
    <p:sldId id="259" r:id="rId17"/>
    <p:sldId id="261" r:id="rId18"/>
    <p:sldId id="262" r:id="rId19"/>
    <p:sldId id="263" r:id="rId20"/>
    <p:sldId id="264" r:id="rId21"/>
    <p:sldId id="265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1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99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05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93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63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13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56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7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9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45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7C9EA-A0E2-4C1D-98B5-8FCBBF369178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13BF7-3370-44AF-A402-7F658B3C2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91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LSS Morphology Results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9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066" y="82321"/>
            <a:ext cx="10515600" cy="1325563"/>
          </a:xfrm>
        </p:spPr>
        <p:txBody>
          <a:bodyPr/>
          <a:lstStyle/>
          <a:p>
            <a:r>
              <a:rPr lang="en-GB" dirty="0"/>
              <a:t>Texture enhance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119" y="1008312"/>
            <a:ext cx="9709945" cy="5392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9770" y="6400800"/>
            <a:ext cx="32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 12G: 2018-12-03 06:19:36</a:t>
            </a:r>
          </a:p>
        </p:txBody>
      </p:sp>
    </p:spTree>
    <p:extLst>
      <p:ext uri="{BB962C8B-B14F-4D97-AF65-F5344CB8AC3E}">
        <p14:creationId xmlns:p14="http://schemas.microsoft.com/office/powerpoint/2010/main" val="213246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7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Texture enhance method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43" y="1340336"/>
            <a:ext cx="8955464" cy="497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2297" y="6313817"/>
            <a:ext cx="31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 12G: 2018-12-03 06:20:26</a:t>
            </a:r>
          </a:p>
        </p:txBody>
      </p:sp>
    </p:spTree>
    <p:extLst>
      <p:ext uri="{BB962C8B-B14F-4D97-AF65-F5344CB8AC3E}">
        <p14:creationId xmlns:p14="http://schemas.microsoft.com/office/powerpoint/2010/main" val="44235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 12G: 2018-12-03 </a:t>
            </a:r>
            <a:r>
              <a:rPr lang="en-GB" dirty="0" smtClean="0"/>
              <a:t>06:20:26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 12G: 2018-12-03 06:20:26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0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altLang="zh-CN" dirty="0" smtClean="0"/>
              <a:t>-04-2019 Catch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0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3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Equalization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2" y="1770588"/>
            <a:ext cx="5808000" cy="396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0588"/>
            <a:ext cx="580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8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350"/>
            <a:ext cx="638196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19" y="1690688"/>
            <a:ext cx="713054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8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97" y="1825625"/>
            <a:ext cx="783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Catch-up 29/01/2019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054"/>
            <a:ext cx="10515600" cy="5672831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Thermal/IR data collection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Hiring from a company</a:t>
            </a:r>
          </a:p>
          <a:p>
            <a:pPr marL="719138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Vision Research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Ltd;</a:t>
            </a:r>
          </a:p>
          <a:p>
            <a:pPr marL="719138" indent="0">
              <a:buNone/>
            </a:pP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Robinson Ave, Oxford OX4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4GP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9138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Matthew </a:t>
            </a:r>
            <a:r>
              <a:rPr lang="en-GB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Clavey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9138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Tel: 0333 200 4667 – Mobile: 07973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403819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Install colour gel to the webcam</a:t>
            </a: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parallel, proceed with the current video data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(Results are in the ‘Results’ Folder in the shared drive)</a:t>
            </a: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parameters/more videos from Martin</a:t>
            </a: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Middle-term deliverables: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Preliminary results: Codes + Reports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mill data only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steel sections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to 3D construction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May and June</a:t>
            </a: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Final deliverables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Final software +Reports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to cylindrical </a:t>
            </a:r>
            <a:r>
              <a:rPr lang="en-GB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sections</a:t>
            </a:r>
          </a:p>
          <a:p>
            <a:pPr marL="541338">
              <a:buFont typeface="Wingdings" panose="05000000000000000000" pitchFamily="2" charset="2"/>
              <a:buChar char="Ø"/>
            </a:pPr>
            <a:r>
              <a:rPr lang="en-GB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and adjust the software</a:t>
            </a:r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demo video</a:t>
            </a:r>
            <a:endParaRPr lang="en-GB" dirty="0"/>
          </a:p>
        </p:txBody>
      </p:sp>
      <p:pic>
        <p:nvPicPr>
          <p:cNvPr id="5" name="framesEdge_Rec_000129-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7050" y="1825625"/>
            <a:ext cx="6056313" cy="4351338"/>
          </a:xfrm>
        </p:spPr>
      </p:pic>
    </p:spTree>
    <p:extLst>
      <p:ext uri="{BB962C8B-B14F-4D97-AF65-F5344CB8AC3E}">
        <p14:creationId xmlns:p14="http://schemas.microsoft.com/office/powerpoint/2010/main" val="3210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6" y="35941"/>
            <a:ext cx="2795016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875" y="35941"/>
            <a:ext cx="9082126" cy="68220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388352" y="5303520"/>
            <a:ext cx="24384" cy="1243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388352" y="4255008"/>
            <a:ext cx="24384" cy="792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400544" y="3446970"/>
            <a:ext cx="12192" cy="5520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08576" y="3596640"/>
            <a:ext cx="2791968" cy="9265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608576" y="4523232"/>
            <a:ext cx="2779776" cy="1280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608576" y="4523232"/>
            <a:ext cx="2779776" cy="14996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09875" y="4103191"/>
            <a:ext cx="16703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of the same physical length 1.85m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98"/>
            <a:ext cx="3709416" cy="1122299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Set_1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x </a:t>
            </a:r>
            <a:r>
              <a:rPr lang="en-GB" sz="2000" dirty="0"/>
              <a:t>= </a:t>
            </a:r>
            <a:r>
              <a:rPr lang="en-GB" sz="2000" dirty="0" smtClean="0"/>
              <a:t>1.0028658382047198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y = </a:t>
            </a:r>
            <a:r>
              <a:rPr lang="en-GB" sz="2000" dirty="0" smtClean="0"/>
              <a:t>0.010852799221328105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82295"/>
            <a:ext cx="3709416" cy="33298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X is the scaling factor</a:t>
            </a:r>
          </a:p>
          <a:p>
            <a:r>
              <a:rPr lang="en-US" sz="1800" dirty="0" smtClean="0"/>
              <a:t>Y is the physical distance that the pixel in the middle of the first line corresponds to</a:t>
            </a:r>
          </a:p>
          <a:p>
            <a:r>
              <a:rPr lang="en-US" sz="1800" dirty="0" smtClean="0"/>
              <a:t>Line 36 and lines 198-207 deleted</a:t>
            </a:r>
          </a:p>
          <a:p>
            <a:r>
              <a:rPr lang="en-US" sz="1800" dirty="0" smtClean="0"/>
              <a:t>Due to 0</a:t>
            </a:r>
          </a:p>
          <a:p>
            <a:r>
              <a:rPr lang="en-US" sz="1800" dirty="0" err="1"/>
              <a:t>avg</a:t>
            </a:r>
            <a:r>
              <a:rPr lang="en-US" sz="1800" dirty="0"/>
              <a:t> = ones(1,197) * 1.85</a:t>
            </a:r>
            <a:endParaRPr lang="en-US" sz="1800" dirty="0" smtClean="0"/>
          </a:p>
          <a:p>
            <a:r>
              <a:rPr lang="en-GB" sz="1800" dirty="0"/>
              <a:t>RMSE = </a:t>
            </a:r>
            <a:r>
              <a:rPr lang="en-GB" sz="1800" dirty="0" err="1"/>
              <a:t>sqrt</a:t>
            </a:r>
            <a:r>
              <a:rPr lang="en-GB" sz="1800" dirty="0"/>
              <a:t>(sum((</a:t>
            </a:r>
            <a:r>
              <a:rPr lang="en-GB" sz="1800" dirty="0" err="1"/>
              <a:t>Dist</a:t>
            </a:r>
            <a:r>
              <a:rPr lang="en-GB" sz="1800" dirty="0"/>
              <a:t>(:,3)-</a:t>
            </a:r>
            <a:r>
              <a:rPr lang="en-GB" sz="1800" dirty="0" err="1"/>
              <a:t>avg</a:t>
            </a:r>
            <a:r>
              <a:rPr lang="en-GB" sz="1800" dirty="0"/>
              <a:t>').^2)/197</a:t>
            </a:r>
            <a:r>
              <a:rPr lang="en-GB" sz="1800" dirty="0" smtClean="0"/>
              <a:t>);</a:t>
            </a:r>
          </a:p>
          <a:p>
            <a:r>
              <a:rPr lang="en-US" sz="1800" dirty="0" smtClean="0"/>
              <a:t>PE = </a:t>
            </a:r>
            <a:r>
              <a:rPr lang="en-US" sz="1800" dirty="0"/>
              <a:t>P</a:t>
            </a:r>
            <a:r>
              <a:rPr lang="en-US" sz="1800" dirty="0" smtClean="0"/>
              <a:t>ercentage </a:t>
            </a:r>
            <a:r>
              <a:rPr lang="en-US" sz="1800" dirty="0"/>
              <a:t>E</a:t>
            </a:r>
            <a:r>
              <a:rPr lang="en-US" sz="1800" dirty="0" smtClean="0"/>
              <a:t>rror</a:t>
            </a:r>
            <a:endParaRPr lang="en-GB" sz="1800" dirty="0" smtClean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0"/>
            <a:ext cx="8610600" cy="68294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64961"/>
              </p:ext>
            </p:extLst>
          </p:nvPr>
        </p:nvGraphicFramePr>
        <p:xfrm>
          <a:off x="154686" y="5066140"/>
          <a:ext cx="4241292" cy="1681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323">
                  <a:extLst>
                    <a:ext uri="{9D8B030D-6E8A-4147-A177-3AD203B41FA5}">
                      <a16:colId xmlns:a16="http://schemas.microsoft.com/office/drawing/2014/main" val="4198469030"/>
                    </a:ext>
                  </a:extLst>
                </a:gridCol>
                <a:gridCol w="1060323">
                  <a:extLst>
                    <a:ext uri="{9D8B030D-6E8A-4147-A177-3AD203B41FA5}">
                      <a16:colId xmlns:a16="http://schemas.microsoft.com/office/drawing/2014/main" val="1418142913"/>
                    </a:ext>
                  </a:extLst>
                </a:gridCol>
                <a:gridCol w="1060323">
                  <a:extLst>
                    <a:ext uri="{9D8B030D-6E8A-4147-A177-3AD203B41FA5}">
                      <a16:colId xmlns:a16="http://schemas.microsoft.com/office/drawing/2014/main" val="1292889664"/>
                    </a:ext>
                  </a:extLst>
                </a:gridCol>
                <a:gridCol w="1060323">
                  <a:extLst>
                    <a:ext uri="{9D8B030D-6E8A-4147-A177-3AD203B41FA5}">
                      <a16:colId xmlns:a16="http://schemas.microsoft.com/office/drawing/2014/main" val="3574968160"/>
                    </a:ext>
                  </a:extLst>
                </a:gridCol>
              </a:tblGrid>
              <a:tr h="560663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Roller 1-2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Roller 3-4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Roller 5-6</a:t>
                      </a:r>
                      <a:endParaRPr lang="en-GB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46570"/>
                  </a:ext>
                </a:extLst>
              </a:tr>
              <a:tr h="5606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RMSE(m)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0.0779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0.0359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0.0777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75560"/>
                  </a:ext>
                </a:extLst>
              </a:tr>
              <a:tr h="5606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4.2%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4.2%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6423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27760" y="4512133"/>
            <a:ext cx="25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Root Mean Square Errors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72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98"/>
            <a:ext cx="3709416" cy="1122299"/>
          </a:xfrm>
        </p:spPr>
        <p:txBody>
          <a:bodyPr>
            <a:normAutofit/>
          </a:bodyPr>
          <a:lstStyle/>
          <a:p>
            <a:r>
              <a:rPr lang="en-GB" sz="2000" b="1" dirty="0" smtClean="0"/>
              <a:t>Set_2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x = </a:t>
            </a:r>
            <a:r>
              <a:rPr lang="en-GB" sz="2000" dirty="0" smtClean="0"/>
              <a:t>1.007835394289457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y = </a:t>
            </a:r>
            <a:r>
              <a:rPr lang="en-GB" sz="2000" dirty="0" smtClean="0"/>
              <a:t>0.007060949659788</a:t>
            </a: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7" y="1200624"/>
            <a:ext cx="3709416" cy="3549465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X is the scaling factor</a:t>
            </a:r>
          </a:p>
          <a:p>
            <a:r>
              <a:rPr lang="en-US" sz="1800" dirty="0" smtClean="0"/>
              <a:t>Y is the physical distance that the pixel in the middle of the first line corresponds to</a:t>
            </a:r>
          </a:p>
          <a:p>
            <a:r>
              <a:rPr lang="en-US" sz="1800" dirty="0" smtClean="0"/>
              <a:t>Line 36 and lines 199-202 deleted</a:t>
            </a:r>
          </a:p>
          <a:p>
            <a:r>
              <a:rPr lang="en-US" sz="1800" dirty="0" smtClean="0"/>
              <a:t>Due to 0</a:t>
            </a:r>
          </a:p>
          <a:p>
            <a:r>
              <a:rPr lang="en-US" sz="1800" dirty="0" smtClean="0"/>
              <a:t>Totally 202 data used</a:t>
            </a:r>
          </a:p>
          <a:p>
            <a:r>
              <a:rPr lang="en-US" sz="1800" dirty="0" err="1" smtClean="0"/>
              <a:t>avg</a:t>
            </a:r>
            <a:r>
              <a:rPr lang="en-US" sz="1800" dirty="0" smtClean="0"/>
              <a:t> = ones(1,202) * 1.85</a:t>
            </a:r>
          </a:p>
          <a:p>
            <a:r>
              <a:rPr lang="en-GB" sz="1800" dirty="0" smtClean="0"/>
              <a:t>RMSE = </a:t>
            </a:r>
            <a:r>
              <a:rPr lang="en-GB" sz="1800" dirty="0" err="1" smtClean="0"/>
              <a:t>sqrt</a:t>
            </a:r>
            <a:r>
              <a:rPr lang="en-GB" sz="1800" dirty="0" smtClean="0"/>
              <a:t>(sum((</a:t>
            </a:r>
            <a:r>
              <a:rPr lang="en-GB" sz="1800" dirty="0" err="1" smtClean="0"/>
              <a:t>Dist</a:t>
            </a:r>
            <a:r>
              <a:rPr lang="en-GB" sz="1800" dirty="0" smtClean="0"/>
              <a:t>(:,3)-</a:t>
            </a:r>
            <a:r>
              <a:rPr lang="en-GB" sz="1800" dirty="0" err="1" smtClean="0"/>
              <a:t>avg</a:t>
            </a:r>
            <a:r>
              <a:rPr lang="en-GB" sz="1800" dirty="0" smtClean="0"/>
              <a:t>').^2)/202);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 = Percentage Error</a:t>
            </a:r>
            <a:endParaRPr lang="en-GB" sz="1800" dirty="0"/>
          </a:p>
          <a:p>
            <a:endParaRPr lang="en-GB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29317"/>
              </p:ext>
            </p:extLst>
          </p:nvPr>
        </p:nvGraphicFramePr>
        <p:xfrm>
          <a:off x="96264" y="5147717"/>
          <a:ext cx="3939036" cy="1681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759">
                  <a:extLst>
                    <a:ext uri="{9D8B030D-6E8A-4147-A177-3AD203B41FA5}">
                      <a16:colId xmlns:a16="http://schemas.microsoft.com/office/drawing/2014/main" val="4198469030"/>
                    </a:ext>
                  </a:extLst>
                </a:gridCol>
                <a:gridCol w="984759">
                  <a:extLst>
                    <a:ext uri="{9D8B030D-6E8A-4147-A177-3AD203B41FA5}">
                      <a16:colId xmlns:a16="http://schemas.microsoft.com/office/drawing/2014/main" val="1418142913"/>
                    </a:ext>
                  </a:extLst>
                </a:gridCol>
                <a:gridCol w="984759">
                  <a:extLst>
                    <a:ext uri="{9D8B030D-6E8A-4147-A177-3AD203B41FA5}">
                      <a16:colId xmlns:a16="http://schemas.microsoft.com/office/drawing/2014/main" val="1292889664"/>
                    </a:ext>
                  </a:extLst>
                </a:gridCol>
                <a:gridCol w="984759">
                  <a:extLst>
                    <a:ext uri="{9D8B030D-6E8A-4147-A177-3AD203B41FA5}">
                      <a16:colId xmlns:a16="http://schemas.microsoft.com/office/drawing/2014/main" val="3574968160"/>
                    </a:ext>
                  </a:extLst>
                </a:gridCol>
              </a:tblGrid>
              <a:tr h="560663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Roller 1-2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Roller 3-4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Roller 5-6</a:t>
                      </a:r>
                      <a:endParaRPr lang="en-GB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246570"/>
                  </a:ext>
                </a:extLst>
              </a:tr>
              <a:tr h="5606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RMSE(m)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1.7609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4.1417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75560"/>
                  </a:ext>
                </a:extLst>
              </a:tr>
              <a:tr h="5606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95.2%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223.9%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0691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1070" y="4750090"/>
            <a:ext cx="258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Root Mean Square Errors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088" y="1"/>
            <a:ext cx="805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4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for 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Thank you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8975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 12G: </a:t>
            </a:r>
            <a:r>
              <a:rPr lang="en-GB" sz="2800" dirty="0" smtClean="0"/>
              <a:t>2018-12-03 06:19:36</a:t>
            </a:r>
            <a:endParaRPr lang="en-GB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37" y="2058502"/>
            <a:ext cx="4226821" cy="288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94" y="618502"/>
            <a:ext cx="4476306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647" y="3601741"/>
            <a:ext cx="384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34630" y="3274142"/>
            <a:ext cx="25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Morphological Method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934630" y="6400314"/>
            <a:ext cx="26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2D boundary tracking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890684" y="5235677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6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 12G: </a:t>
            </a:r>
            <a:r>
              <a:rPr lang="en-GB" sz="2800" dirty="0" smtClean="0"/>
              <a:t>2018-12-03 06:20:26</a:t>
            </a:r>
            <a:endParaRPr lang="en-GB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9" y="1785844"/>
            <a:ext cx="4210354" cy="2880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844"/>
            <a:ext cx="5185852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25" y="3433385"/>
            <a:ext cx="3840000" cy="28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1703" y="4937818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405816" y="3088756"/>
            <a:ext cx="25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Morphological Method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551172" y="6416001"/>
            <a:ext cx="26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2D boundary 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73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25786</TotalTime>
  <Words>358</Words>
  <Application>Microsoft Office PowerPoint</Application>
  <PresentationFormat>Widescreen</PresentationFormat>
  <Paragraphs>86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LSS Morphology Results</vt:lpstr>
      <vt:lpstr>30-04-2019 Catch Up</vt:lpstr>
      <vt:lpstr>A demo video</vt:lpstr>
      <vt:lpstr>PowerPoint Presentation</vt:lpstr>
      <vt:lpstr>Set_1 x = 1.0028658382047198 y = 0.010852799221328105</vt:lpstr>
      <vt:lpstr>Set_2 x = 1.007835394289457 y = 0.007060949659788</vt:lpstr>
      <vt:lpstr>The END for today</vt:lpstr>
      <vt:lpstr>Cam 12G: 2018-12-03 06:19:36</vt:lpstr>
      <vt:lpstr>Cam 12G: 2018-12-03 06:20:26</vt:lpstr>
      <vt:lpstr>Texture enhance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enhance method</vt:lpstr>
      <vt:lpstr>Cam 12G: 2018-12-03 06:20:26</vt:lpstr>
      <vt:lpstr>Cam 12G: 2018-12-03 06:20:26</vt:lpstr>
      <vt:lpstr>PowerPoint Presentation</vt:lpstr>
      <vt:lpstr>PowerPoint Presentation</vt:lpstr>
      <vt:lpstr>PowerPoint Presentation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Catch-up 29/01/2019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 Morphology Results</dc:title>
  <dc:creator>Peng Wang</dc:creator>
  <cp:lastModifiedBy>uos</cp:lastModifiedBy>
  <cp:revision>39</cp:revision>
  <dcterms:created xsi:type="dcterms:W3CDTF">2019-01-21T15:01:43Z</dcterms:created>
  <dcterms:modified xsi:type="dcterms:W3CDTF">2019-04-30T11:48:25Z</dcterms:modified>
</cp:coreProperties>
</file>